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6"/>
  </p:notesMasterIdLst>
  <p:handoutMasterIdLst>
    <p:handoutMasterId r:id="rId47"/>
  </p:handoutMasterIdLst>
  <p:sldIdLst>
    <p:sldId id="662" r:id="rId2"/>
    <p:sldId id="661" r:id="rId3"/>
    <p:sldId id="666" r:id="rId4"/>
    <p:sldId id="667" r:id="rId5"/>
    <p:sldId id="668" r:id="rId6"/>
    <p:sldId id="607" r:id="rId7"/>
    <p:sldId id="602" r:id="rId8"/>
    <p:sldId id="629" r:id="rId9"/>
    <p:sldId id="631" r:id="rId10"/>
    <p:sldId id="669" r:id="rId11"/>
    <p:sldId id="650" r:id="rId12"/>
    <p:sldId id="651" r:id="rId13"/>
    <p:sldId id="657" r:id="rId14"/>
    <p:sldId id="610" r:id="rId15"/>
    <p:sldId id="611" r:id="rId16"/>
    <p:sldId id="656" r:id="rId17"/>
    <p:sldId id="555" r:id="rId18"/>
    <p:sldId id="558" r:id="rId19"/>
    <p:sldId id="559" r:id="rId20"/>
    <p:sldId id="612" r:id="rId21"/>
    <p:sldId id="659" r:id="rId22"/>
    <p:sldId id="560" r:id="rId23"/>
    <p:sldId id="652" r:id="rId24"/>
    <p:sldId id="663" r:id="rId25"/>
    <p:sldId id="646" r:id="rId26"/>
    <p:sldId id="670" r:id="rId27"/>
    <p:sldId id="648" r:id="rId28"/>
    <p:sldId id="562" r:id="rId29"/>
    <p:sldId id="671" r:id="rId30"/>
    <p:sldId id="672" r:id="rId31"/>
    <p:sldId id="564" r:id="rId32"/>
    <p:sldId id="638" r:id="rId33"/>
    <p:sldId id="655" r:id="rId34"/>
    <p:sldId id="640" r:id="rId35"/>
    <p:sldId id="570" r:id="rId36"/>
    <p:sldId id="571" r:id="rId37"/>
    <p:sldId id="664" r:id="rId38"/>
    <p:sldId id="572" r:id="rId39"/>
    <p:sldId id="573" r:id="rId40"/>
    <p:sldId id="575" r:id="rId41"/>
    <p:sldId id="576" r:id="rId42"/>
    <p:sldId id="653" r:id="rId43"/>
    <p:sldId id="626" r:id="rId44"/>
    <p:sldId id="574" r:id="rId45"/>
  </p:sldIdLst>
  <p:sldSz cx="12192000" cy="6858000"/>
  <p:notesSz cx="7315200" cy="96012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246" autoAdjust="0"/>
  </p:normalViewPr>
  <p:slideViewPr>
    <p:cSldViewPr>
      <p:cViewPr varScale="1">
        <p:scale>
          <a:sx n="131" d="100"/>
          <a:sy n="131" d="100"/>
        </p:scale>
        <p:origin x="-128" y="-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L5D1 –</a:t>
            </a:r>
            <a:r>
              <a:rPr lang="en-US" baseline="0" dirty="0" smtClean="0"/>
              <a:t> python demos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Coloring – </a:t>
            </a:r>
            <a:r>
              <a:rPr lang="en-US" baseline="0" dirty="0" err="1" smtClean="0"/>
              <a:t>javascript</a:t>
            </a:r>
            <a:r>
              <a:rPr lang="en-US" baseline="0" dirty="0" smtClean="0"/>
              <a:t> demos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ndagrader.com" TargetMode="External"/><Relationship Id="rId3" Type="http://schemas.openxmlformats.org/officeDocument/2006/relationships/hyperlink" Target="mailto:cs188-staff@lists.berkeley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066800"/>
            <a:ext cx="10668000" cy="55626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Homework 1: Search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yesterday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“Show Answer”</a:t>
            </a:r>
          </a:p>
          <a:p>
            <a:pPr lvl="6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1: Search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Has been released! 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Friday 2/7 at 5pm.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Start early and ask questions.  It’s longer than most!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Solo or in group of two.  For group of two: both of you need to submit your code into </a:t>
            </a:r>
            <a:r>
              <a:rPr lang="en-US" sz="2000" dirty="0" err="1">
                <a:latin typeface="Calibri"/>
                <a:cs typeface="Calibri"/>
              </a:rPr>
              <a:t>edX</a:t>
            </a:r>
            <a:r>
              <a:rPr lang="en-US" sz="2000" dirty="0">
                <a:latin typeface="Calibri"/>
                <a:cs typeface="Calibri"/>
              </a:rPr>
              <a:t>!</a:t>
            </a: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Homework 2: CSPs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About to be released!  Part I AND Part II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Monday, 2/10, at 11:59pm.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Part I through </a:t>
            </a:r>
            <a:r>
              <a:rPr lang="en-US" sz="2000" dirty="0" err="1">
                <a:latin typeface="Calibri"/>
                <a:cs typeface="Calibri"/>
              </a:rPr>
              <a:t>edX</a:t>
            </a:r>
            <a:r>
              <a:rPr lang="en-US" sz="2000" dirty="0">
                <a:latin typeface="Calibri"/>
                <a:cs typeface="Calibri"/>
              </a:rPr>
              <a:t> – online, instant grading, submit as often as you like.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Part II through </a:t>
            </a:r>
            <a:r>
              <a:rPr lang="en-US" sz="2000" dirty="0">
                <a:latin typeface="Calibri"/>
                <a:cs typeface="Calibri"/>
                <a:hlinkClick r:id="rId2"/>
              </a:rPr>
              <a:t>www.pandagrader.com</a:t>
            </a:r>
            <a:r>
              <a:rPr lang="en-US" sz="2000" dirty="0">
                <a:latin typeface="Calibri"/>
                <a:cs typeface="Calibri"/>
              </a:rPr>
              <a:t> -- submit </a:t>
            </a:r>
            <a:r>
              <a:rPr lang="en-US" sz="2000" dirty="0" err="1">
                <a:latin typeface="Calibri"/>
                <a:cs typeface="Calibri"/>
              </a:rPr>
              <a:t>pdf</a:t>
            </a:r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Exam conflicts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Midterm dates have been set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If you have a conflict, email us at </a:t>
            </a:r>
            <a:r>
              <a:rPr lang="en-US" sz="2000" dirty="0">
                <a:latin typeface="Calibri"/>
                <a:cs typeface="Calibri"/>
                <a:hlinkClick r:id="rId3"/>
              </a:rPr>
              <a:t>cs188-staff@lists.berkeley.edu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by tonight.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6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After enforcing arc consistency:</a:t>
            </a:r>
          </a:p>
          <a:p>
            <a:pPr lvl="1" eaLnBrk="1" hangingPunct="1"/>
            <a:r>
              <a:rPr lang="en-US" dirty="0" smtClean="0"/>
              <a:t>Can have one solution left</a:t>
            </a:r>
          </a:p>
          <a:p>
            <a:pPr lvl="1" eaLnBrk="1" hangingPunct="1"/>
            <a:r>
              <a:rPr lang="en-US" dirty="0" smtClean="0"/>
              <a:t>Can have multiple solutions left</a:t>
            </a:r>
          </a:p>
          <a:p>
            <a:pPr lvl="1" eaLnBrk="1" hangingPunct="1"/>
            <a:r>
              <a:rPr lang="en-US" dirty="0" smtClean="0"/>
              <a:t>Can have no solutions left (and not know it)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9067800" cy="5562600"/>
          </a:xfrm>
        </p:spPr>
        <p:txBody>
          <a:bodyPr/>
          <a:lstStyle/>
          <a:p>
            <a:pPr lvl="3"/>
            <a:endParaRPr lang="en-US" sz="500" dirty="0"/>
          </a:p>
          <a:p>
            <a:pPr lvl="3"/>
            <a:endParaRPr lang="en-US" sz="500" dirty="0"/>
          </a:p>
          <a:p>
            <a:pPr eaLnBrk="1" hangingPunct="1"/>
            <a:r>
              <a:rPr lang="en-US" sz="2400" dirty="0"/>
              <a:t>Sections</a:t>
            </a:r>
          </a:p>
          <a:p>
            <a:pPr lvl="1"/>
            <a:r>
              <a:rPr lang="en-US" sz="2000" dirty="0"/>
              <a:t>You can go to any, but have priority in your own.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101 </a:t>
            </a:r>
            <a:r>
              <a:rPr lang="en-US" sz="2000" dirty="0" err="1"/>
              <a:t>Th</a:t>
            </a:r>
            <a:r>
              <a:rPr lang="en-US" sz="2000" dirty="0"/>
              <a:t> 2-3  John S. / Anna 	55</a:t>
            </a:r>
          </a:p>
          <a:p>
            <a:pPr lvl="1"/>
            <a:r>
              <a:rPr lang="en-US" sz="2000" dirty="0"/>
              <a:t>102 </a:t>
            </a:r>
            <a:r>
              <a:rPr lang="en-US" sz="2000" dirty="0" err="1"/>
              <a:t>Th</a:t>
            </a:r>
            <a:r>
              <a:rPr lang="en-US" sz="2000" dirty="0"/>
              <a:t> 4-5 John D. / James	40</a:t>
            </a:r>
          </a:p>
          <a:p>
            <a:pPr lvl="1"/>
            <a:r>
              <a:rPr lang="en-US" sz="2000" dirty="0"/>
              <a:t>103 </a:t>
            </a:r>
            <a:r>
              <a:rPr lang="en-US" sz="2000" dirty="0" err="1"/>
              <a:t>Th</a:t>
            </a:r>
            <a:r>
              <a:rPr lang="en-US" sz="2000" dirty="0"/>
              <a:t> 5-6 Peter		20</a:t>
            </a:r>
          </a:p>
          <a:p>
            <a:pPr lvl="1"/>
            <a:r>
              <a:rPr lang="en-US" sz="2000" dirty="0"/>
              <a:t>104 </a:t>
            </a:r>
            <a:r>
              <a:rPr lang="en-US" sz="2000" dirty="0" err="1"/>
              <a:t>Th</a:t>
            </a:r>
            <a:r>
              <a:rPr lang="en-US" sz="2000" dirty="0"/>
              <a:t> 6-7 </a:t>
            </a:r>
            <a:r>
              <a:rPr lang="en-US" sz="2000" dirty="0" err="1"/>
              <a:t>Abhishek</a:t>
            </a:r>
            <a:r>
              <a:rPr lang="en-US" sz="2000" dirty="0"/>
              <a:t>	10</a:t>
            </a:r>
          </a:p>
          <a:p>
            <a:pPr lvl="1"/>
            <a:r>
              <a:rPr lang="en-US" sz="2000" dirty="0"/>
              <a:t>105 </a:t>
            </a:r>
            <a:r>
              <a:rPr lang="en-US" sz="2000" dirty="0" err="1"/>
              <a:t>Fr</a:t>
            </a:r>
            <a:r>
              <a:rPr lang="en-US" sz="2000" dirty="0"/>
              <a:t> 9-10 </a:t>
            </a:r>
            <a:r>
              <a:rPr lang="en-US" sz="2000" dirty="0" err="1"/>
              <a:t>Ankush</a:t>
            </a:r>
            <a:r>
              <a:rPr lang="en-US" sz="2000" dirty="0"/>
              <a:t>		25</a:t>
            </a:r>
          </a:p>
          <a:p>
            <a:pPr lvl="1"/>
            <a:r>
              <a:rPr lang="en-US" sz="2000" dirty="0"/>
              <a:t>106 </a:t>
            </a:r>
            <a:r>
              <a:rPr lang="en-US" sz="2000" dirty="0" err="1"/>
              <a:t>Fr</a:t>
            </a:r>
            <a:r>
              <a:rPr lang="en-US" sz="2000" dirty="0"/>
              <a:t> 10-11 </a:t>
            </a:r>
            <a:r>
              <a:rPr lang="en-US" sz="2000" dirty="0" err="1"/>
              <a:t>Teodor</a:t>
            </a:r>
            <a:r>
              <a:rPr lang="en-US" sz="2000" dirty="0"/>
              <a:t>/Michael 25</a:t>
            </a:r>
          </a:p>
          <a:p>
            <a:pPr lvl="1"/>
            <a:r>
              <a:rPr lang="en-US" sz="2000" dirty="0"/>
              <a:t>107 </a:t>
            </a:r>
            <a:r>
              <a:rPr lang="en-US" sz="2000" dirty="0" err="1"/>
              <a:t>Fr</a:t>
            </a:r>
            <a:r>
              <a:rPr lang="en-US" sz="2000" dirty="0"/>
              <a:t> 11-noon </a:t>
            </a:r>
            <a:r>
              <a:rPr lang="en-US" sz="2000" dirty="0" err="1"/>
              <a:t>Teodor</a:t>
            </a:r>
            <a:r>
              <a:rPr lang="en-US" sz="2000" dirty="0"/>
              <a:t>/Michael 25</a:t>
            </a:r>
          </a:p>
          <a:p>
            <a:pPr lvl="1"/>
            <a:r>
              <a:rPr lang="en-US" sz="2000" dirty="0"/>
              <a:t>108 </a:t>
            </a:r>
            <a:r>
              <a:rPr lang="en-US" sz="2000" dirty="0" err="1"/>
              <a:t>Fr</a:t>
            </a:r>
            <a:r>
              <a:rPr lang="en-US" sz="2000" dirty="0"/>
              <a:t> noon-1 Kevin/Alvin	40</a:t>
            </a:r>
          </a:p>
        </p:txBody>
      </p:sp>
    </p:spTree>
    <p:extLst>
      <p:ext uri="{BB962C8B-B14F-4D97-AF65-F5344CB8AC3E}">
        <p14:creationId xmlns:p14="http://schemas.microsoft.com/office/powerpoint/2010/main" val="202637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Structure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Conditioning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the smallest </a:t>
            </a:r>
            <a:r>
              <a:rPr lang="en-US" dirty="0" err="1" smtClean="0"/>
              <a:t>cutset</a:t>
            </a:r>
            <a:r>
              <a:rPr lang="en-US" dirty="0" smtClean="0"/>
              <a:t> for the graph below.</a:t>
            </a:r>
            <a:endParaRPr lang="en-US" dirty="0"/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Improvement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n Queens</a:t>
            </a:r>
            <a:endParaRPr lang="en-US" dirty="0"/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New Year!</a:t>
            </a:r>
            <a:endParaRPr lang="en-US" dirty="0"/>
          </a:p>
        </p:txBody>
      </p:sp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33" y="1390989"/>
            <a:ext cx="5139267" cy="51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3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Coloring</a:t>
            </a:r>
            <a:endParaRPr lang="en-US" dirty="0"/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Climbing Quiz</a:t>
            </a:r>
            <a:endParaRPr lang="en-US" dirty="0"/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38</a:t>
            </a:fld>
            <a:endParaRPr lang="en-US" smtClean="0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BBC (this past weekend)</a:t>
            </a:r>
            <a:endParaRPr lang="en-US" dirty="0"/>
          </a:p>
        </p:txBody>
      </p:sp>
      <p:pic>
        <p:nvPicPr>
          <p:cNvPr id="8" name="Picture 7" descr="Screen Shot 2014-02-01 at 6.30.05 PM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76401"/>
            <a:ext cx="7086600" cy="43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Adversarial Search!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Fault Diagnosis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Fault networks: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Variables?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Domains?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Constraints?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Various ways to query,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given symptoms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Some cause (abduction)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Simplest 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All possible 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test is most useful?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Prediction: cause to effect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We’ll see this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38800" y="2043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638800" y="2576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38800" y="31099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638800" y="36433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239000" y="22717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7239000" y="2805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239000" y="3338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5" name="Freeform 24"/>
          <p:cNvSpPr>
            <a:spLocks/>
          </p:cNvSpPr>
          <p:nvPr/>
        </p:nvSpPr>
        <p:spPr bwMode="auto">
          <a:xfrm>
            <a:off x="6477000" y="2271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76" name="Freeform 26"/>
          <p:cNvSpPr>
            <a:spLocks/>
          </p:cNvSpPr>
          <p:nvPr/>
        </p:nvSpPr>
        <p:spPr bwMode="auto">
          <a:xfrm>
            <a:off x="6477000" y="3414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cxnSp>
        <p:nvCxnSpPr>
          <p:cNvPr id="36877" name="AutoShape 27"/>
          <p:cNvCxnSpPr>
            <a:cxnSpLocks noChangeShapeType="1"/>
            <a:stCxn id="36868" idx="6"/>
            <a:endCxn id="36875" idx="1"/>
          </p:cNvCxnSpPr>
          <p:nvPr/>
        </p:nvCxnSpPr>
        <p:spPr bwMode="auto">
          <a:xfrm>
            <a:off x="5943602" y="2195516"/>
            <a:ext cx="615951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8" name="AutoShape 28"/>
          <p:cNvCxnSpPr>
            <a:cxnSpLocks noChangeShapeType="1"/>
            <a:stCxn id="36869" idx="6"/>
            <a:endCxn id="36875" idx="1"/>
          </p:cNvCxnSpPr>
          <p:nvPr/>
        </p:nvCxnSpPr>
        <p:spPr bwMode="auto">
          <a:xfrm flipV="1">
            <a:off x="5943602" y="2381253"/>
            <a:ext cx="615951" cy="347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9" name="AutoShape 29"/>
          <p:cNvCxnSpPr>
            <a:cxnSpLocks noChangeShapeType="1"/>
            <a:stCxn id="36875" idx="4"/>
            <a:endCxn id="36872" idx="2"/>
          </p:cNvCxnSpPr>
          <p:nvPr/>
        </p:nvCxnSpPr>
        <p:spPr bwMode="auto">
          <a:xfrm>
            <a:off x="6794502" y="2381253"/>
            <a:ext cx="444500" cy="42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0" name="AutoShape 30"/>
          <p:cNvCxnSpPr>
            <a:cxnSpLocks noChangeShapeType="1"/>
            <a:stCxn id="36896" idx="4"/>
            <a:endCxn id="36873" idx="2"/>
          </p:cNvCxnSpPr>
          <p:nvPr/>
        </p:nvCxnSpPr>
        <p:spPr bwMode="auto">
          <a:xfrm>
            <a:off x="6794502" y="2928941"/>
            <a:ext cx="444500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1" name="AutoShape 31"/>
          <p:cNvCxnSpPr>
            <a:cxnSpLocks noChangeShapeType="1"/>
            <a:stCxn id="36869" idx="6"/>
            <a:endCxn id="36896" idx="1"/>
          </p:cNvCxnSpPr>
          <p:nvPr/>
        </p:nvCxnSpPr>
        <p:spPr bwMode="auto">
          <a:xfrm>
            <a:off x="5943602" y="2728916"/>
            <a:ext cx="615951" cy="200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2" name="AutoShape 32"/>
          <p:cNvCxnSpPr>
            <a:cxnSpLocks noChangeShapeType="1"/>
            <a:stCxn id="36870" idx="6"/>
            <a:endCxn id="36896" idx="1"/>
          </p:cNvCxnSpPr>
          <p:nvPr/>
        </p:nvCxnSpPr>
        <p:spPr bwMode="auto">
          <a:xfrm flipV="1">
            <a:off x="5943602" y="2928941"/>
            <a:ext cx="615951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3" name="AutoShape 33"/>
          <p:cNvCxnSpPr>
            <a:cxnSpLocks noChangeShapeType="1"/>
            <a:stCxn id="36871" idx="6"/>
            <a:endCxn id="36876" idx="1"/>
          </p:cNvCxnSpPr>
          <p:nvPr/>
        </p:nvCxnSpPr>
        <p:spPr bwMode="auto">
          <a:xfrm flipV="1">
            <a:off x="5943602" y="3524252"/>
            <a:ext cx="615951" cy="271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4" name="AutoShape 34"/>
          <p:cNvCxnSpPr>
            <a:cxnSpLocks noChangeShapeType="1"/>
            <a:stCxn id="36869" idx="6"/>
            <a:endCxn id="36876" idx="1"/>
          </p:cNvCxnSpPr>
          <p:nvPr/>
        </p:nvCxnSpPr>
        <p:spPr bwMode="auto">
          <a:xfrm>
            <a:off x="5943602" y="2728916"/>
            <a:ext cx="615951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5" name="AutoShape 35"/>
          <p:cNvCxnSpPr>
            <a:cxnSpLocks noChangeShapeType="1"/>
            <a:stCxn id="36876" idx="4"/>
            <a:endCxn id="36874" idx="2"/>
          </p:cNvCxnSpPr>
          <p:nvPr/>
        </p:nvCxnSpPr>
        <p:spPr bwMode="auto">
          <a:xfrm flipV="1">
            <a:off x="6794502" y="3490916"/>
            <a:ext cx="444500" cy="33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6886" name="Text Box 36"/>
          <p:cNvSpPr txBox="1">
            <a:spLocks noChangeArrowheads="1"/>
          </p:cNvSpPr>
          <p:nvPr/>
        </p:nvSpPr>
        <p:spPr bwMode="auto">
          <a:xfrm>
            <a:off x="4191000" y="19812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SMTP down</a:t>
            </a:r>
          </a:p>
        </p:txBody>
      </p:sp>
      <p:sp>
        <p:nvSpPr>
          <p:cNvPr id="36887" name="Text Box 37"/>
          <p:cNvSpPr txBox="1">
            <a:spLocks noChangeArrowheads="1"/>
          </p:cNvSpPr>
          <p:nvPr/>
        </p:nvSpPr>
        <p:spPr bwMode="auto">
          <a:xfrm>
            <a:off x="4191000" y="25003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DNS down</a:t>
            </a:r>
          </a:p>
        </p:txBody>
      </p:sp>
      <p:sp>
        <p:nvSpPr>
          <p:cNvPr id="36888" name="Text Box 38"/>
          <p:cNvSpPr txBox="1">
            <a:spLocks noChangeArrowheads="1"/>
          </p:cNvSpPr>
          <p:nvPr/>
        </p:nvSpPr>
        <p:spPr bwMode="auto">
          <a:xfrm>
            <a:off x="4191000" y="2925764"/>
            <a:ext cx="1447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Firewall blocking</a:t>
            </a:r>
          </a:p>
        </p:txBody>
      </p:sp>
      <p:sp>
        <p:nvSpPr>
          <p:cNvPr id="36889" name="Text Box 39"/>
          <p:cNvSpPr txBox="1">
            <a:spLocks noChangeArrowheads="1"/>
          </p:cNvSpPr>
          <p:nvPr/>
        </p:nvSpPr>
        <p:spPr bwMode="auto">
          <a:xfrm>
            <a:off x="4191000" y="3657600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Printer jam</a:t>
            </a:r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620000" y="3324226"/>
            <a:ext cx="16002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print</a:t>
            </a:r>
          </a:p>
        </p:txBody>
      </p:sp>
      <p:sp>
        <p:nvSpPr>
          <p:cNvPr id="36891" name="Text Box 41"/>
          <p:cNvSpPr txBox="1">
            <a:spLocks noChangeArrowheads="1"/>
          </p:cNvSpPr>
          <p:nvPr/>
        </p:nvSpPr>
        <p:spPr bwMode="auto">
          <a:xfrm>
            <a:off x="7620000" y="21955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email</a:t>
            </a:r>
          </a:p>
        </p:txBody>
      </p:sp>
      <p:sp>
        <p:nvSpPr>
          <p:cNvPr id="36892" name="Text Box 42"/>
          <p:cNvSpPr txBox="1">
            <a:spLocks noChangeArrowheads="1"/>
          </p:cNvSpPr>
          <p:nvPr/>
        </p:nvSpPr>
        <p:spPr bwMode="auto">
          <a:xfrm>
            <a:off x="7620000" y="274320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IM</a:t>
            </a:r>
          </a:p>
        </p:txBody>
      </p:sp>
      <p:sp>
        <p:nvSpPr>
          <p:cNvPr id="36893" name="Text Box 43"/>
          <p:cNvSpPr txBox="1">
            <a:spLocks noChangeArrowheads="1"/>
          </p:cNvSpPr>
          <p:nvPr/>
        </p:nvSpPr>
        <p:spPr bwMode="auto">
          <a:xfrm>
            <a:off x="4191000" y="1447802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Causes</a:t>
            </a:r>
          </a:p>
        </p:txBody>
      </p:sp>
      <p:sp>
        <p:nvSpPr>
          <p:cNvPr id="36894" name="Text Box 44"/>
          <p:cNvSpPr txBox="1">
            <a:spLocks noChangeArrowheads="1"/>
          </p:cNvSpPr>
          <p:nvPr/>
        </p:nvSpPr>
        <p:spPr bwMode="auto">
          <a:xfrm>
            <a:off x="7620000" y="14478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Symptoms</a:t>
            </a:r>
          </a:p>
        </p:txBody>
      </p:sp>
      <p:sp>
        <p:nvSpPr>
          <p:cNvPr id="36895" name="Line 45"/>
          <p:cNvSpPr>
            <a:spLocks noChangeShapeType="1"/>
          </p:cNvSpPr>
          <p:nvPr/>
        </p:nvSpPr>
        <p:spPr bwMode="auto">
          <a:xfrm>
            <a:off x="4267200" y="19050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96" name="Freeform 46"/>
          <p:cNvSpPr>
            <a:spLocks/>
          </p:cNvSpPr>
          <p:nvPr/>
        </p:nvSpPr>
        <p:spPr bwMode="auto">
          <a:xfrm>
            <a:off x="6477000" y="2819401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 Search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Like greedy </a:t>
            </a:r>
            <a:r>
              <a:rPr lang="en-US" sz="2800" dirty="0" err="1"/>
              <a:t>hillclimbing</a:t>
            </a:r>
            <a:r>
              <a:rPr lang="en-US" sz="2800" dirty="0"/>
              <a:t> search, but keep K states at all times: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Variables: beam size, encourage diversity?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best choice in MANY practical settings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Complete?  Optimal?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Why do we still need optimal methods?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371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133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2133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133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2895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2895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3581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35814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35814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094" name="AutoShape 14"/>
          <p:cNvCxnSpPr>
            <a:cxnSpLocks noChangeShapeType="1"/>
            <a:stCxn id="46084" idx="6"/>
            <a:endCxn id="46085" idx="2"/>
          </p:cNvCxnSpPr>
          <p:nvPr/>
        </p:nvCxnSpPr>
        <p:spPr bwMode="auto">
          <a:xfrm>
            <a:off x="1524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5" name="AutoShape 15"/>
          <p:cNvCxnSpPr>
            <a:cxnSpLocks noChangeShapeType="1"/>
            <a:stCxn id="46084" idx="6"/>
            <a:endCxn id="46086" idx="2"/>
          </p:cNvCxnSpPr>
          <p:nvPr/>
        </p:nvCxnSpPr>
        <p:spPr bwMode="auto">
          <a:xfrm>
            <a:off x="1524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6" name="AutoShape 16"/>
          <p:cNvCxnSpPr>
            <a:cxnSpLocks noChangeShapeType="1"/>
            <a:stCxn id="46084" idx="6"/>
            <a:endCxn id="46087" idx="2"/>
          </p:cNvCxnSpPr>
          <p:nvPr/>
        </p:nvCxnSpPr>
        <p:spPr bwMode="auto">
          <a:xfrm>
            <a:off x="1524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7" name="AutoShape 17"/>
          <p:cNvCxnSpPr>
            <a:cxnSpLocks noChangeShapeType="1"/>
            <a:stCxn id="46085" idx="6"/>
            <a:endCxn id="46088" idx="2"/>
          </p:cNvCxnSpPr>
          <p:nvPr/>
        </p:nvCxnSpPr>
        <p:spPr bwMode="auto">
          <a:xfrm>
            <a:off x="2286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8" name="AutoShape 18"/>
          <p:cNvCxnSpPr>
            <a:cxnSpLocks noChangeShapeType="1"/>
            <a:stCxn id="46085" idx="6"/>
            <a:endCxn id="46089" idx="2"/>
          </p:cNvCxnSpPr>
          <p:nvPr/>
        </p:nvCxnSpPr>
        <p:spPr bwMode="auto">
          <a:xfrm>
            <a:off x="2286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9" name="AutoShape 19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2286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0" name="AutoShape 20"/>
          <p:cNvCxnSpPr>
            <a:cxnSpLocks noChangeShapeType="1"/>
            <a:stCxn id="46088" idx="6"/>
            <a:endCxn id="46091" idx="2"/>
          </p:cNvCxnSpPr>
          <p:nvPr/>
        </p:nvCxnSpPr>
        <p:spPr bwMode="auto">
          <a:xfrm>
            <a:off x="30480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01" name="AutoShape 21"/>
          <p:cNvCxnSpPr>
            <a:cxnSpLocks noChangeShapeType="1"/>
            <a:stCxn id="46088" idx="6"/>
            <a:endCxn id="46092" idx="2"/>
          </p:cNvCxnSpPr>
          <p:nvPr/>
        </p:nvCxnSpPr>
        <p:spPr bwMode="auto">
          <a:xfrm>
            <a:off x="30480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2" name="AutoShape 22"/>
          <p:cNvCxnSpPr>
            <a:cxnSpLocks noChangeShapeType="1"/>
            <a:stCxn id="46088" idx="6"/>
            <a:endCxn id="46093" idx="2"/>
          </p:cNvCxnSpPr>
          <p:nvPr/>
        </p:nvCxnSpPr>
        <p:spPr bwMode="auto">
          <a:xfrm>
            <a:off x="30480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15240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Greedy Search</a:t>
            </a:r>
          </a:p>
        </p:txBody>
      </p:sp>
      <p:sp>
        <p:nvSpPr>
          <p:cNvPr id="46104" name="Oval 24"/>
          <p:cNvSpPr>
            <a:spLocks noChangeArrowheads="1"/>
          </p:cNvSpPr>
          <p:nvPr/>
        </p:nvSpPr>
        <p:spPr bwMode="auto">
          <a:xfrm>
            <a:off x="4953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5715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6" name="Oval 26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7" name="Oval 27"/>
          <p:cNvSpPr>
            <a:spLocks noChangeArrowheads="1"/>
          </p:cNvSpPr>
          <p:nvPr/>
        </p:nvSpPr>
        <p:spPr bwMode="auto">
          <a:xfrm>
            <a:off x="57150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8" name="Oval 28"/>
          <p:cNvSpPr>
            <a:spLocks noChangeArrowheads="1"/>
          </p:cNvSpPr>
          <p:nvPr/>
        </p:nvSpPr>
        <p:spPr bwMode="auto">
          <a:xfrm>
            <a:off x="6477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9" name="Oval 29"/>
          <p:cNvSpPr>
            <a:spLocks noChangeArrowheads="1"/>
          </p:cNvSpPr>
          <p:nvPr/>
        </p:nvSpPr>
        <p:spPr bwMode="auto">
          <a:xfrm>
            <a:off x="64770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64770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2" name="Oval 32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14" name="AutoShape 34"/>
          <p:cNvCxnSpPr>
            <a:cxnSpLocks noChangeShapeType="1"/>
            <a:stCxn id="46104" idx="6"/>
            <a:endCxn id="46105" idx="2"/>
          </p:cNvCxnSpPr>
          <p:nvPr/>
        </p:nvCxnSpPr>
        <p:spPr bwMode="auto">
          <a:xfrm>
            <a:off x="5105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5" name="AutoShape 35"/>
          <p:cNvCxnSpPr>
            <a:cxnSpLocks noChangeShapeType="1"/>
            <a:stCxn id="46104" idx="6"/>
            <a:endCxn id="46106" idx="2"/>
          </p:cNvCxnSpPr>
          <p:nvPr/>
        </p:nvCxnSpPr>
        <p:spPr bwMode="auto">
          <a:xfrm>
            <a:off x="5105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6" name="AutoShape 36"/>
          <p:cNvCxnSpPr>
            <a:cxnSpLocks noChangeShapeType="1"/>
            <a:stCxn id="46104" idx="6"/>
            <a:endCxn id="46107" idx="2"/>
          </p:cNvCxnSpPr>
          <p:nvPr/>
        </p:nvCxnSpPr>
        <p:spPr bwMode="auto">
          <a:xfrm>
            <a:off x="5105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7" name="AutoShape 37"/>
          <p:cNvCxnSpPr>
            <a:cxnSpLocks noChangeShapeType="1"/>
            <a:stCxn id="46105" idx="6"/>
            <a:endCxn id="46108" idx="2"/>
          </p:cNvCxnSpPr>
          <p:nvPr/>
        </p:nvCxnSpPr>
        <p:spPr bwMode="auto">
          <a:xfrm>
            <a:off x="5867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8" name="AutoShape 38"/>
          <p:cNvCxnSpPr>
            <a:cxnSpLocks noChangeShapeType="1"/>
            <a:stCxn id="46105" idx="6"/>
            <a:endCxn id="46109" idx="2"/>
          </p:cNvCxnSpPr>
          <p:nvPr/>
        </p:nvCxnSpPr>
        <p:spPr bwMode="auto">
          <a:xfrm>
            <a:off x="5867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9" name="AutoShape 39"/>
          <p:cNvCxnSpPr>
            <a:cxnSpLocks noChangeShapeType="1"/>
            <a:stCxn id="46108" idx="6"/>
            <a:endCxn id="46111" idx="2"/>
          </p:cNvCxnSpPr>
          <p:nvPr/>
        </p:nvCxnSpPr>
        <p:spPr bwMode="auto">
          <a:xfrm>
            <a:off x="66294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0" name="AutoShape 40"/>
          <p:cNvCxnSpPr>
            <a:cxnSpLocks noChangeShapeType="1"/>
            <a:stCxn id="46108" idx="6"/>
            <a:endCxn id="46112" idx="2"/>
          </p:cNvCxnSpPr>
          <p:nvPr/>
        </p:nvCxnSpPr>
        <p:spPr bwMode="auto">
          <a:xfrm>
            <a:off x="66294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22" name="Oval 42"/>
          <p:cNvSpPr>
            <a:spLocks noChangeArrowheads="1"/>
          </p:cNvSpPr>
          <p:nvPr/>
        </p:nvSpPr>
        <p:spPr bwMode="auto">
          <a:xfrm>
            <a:off x="7162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23" name="AutoShape 43"/>
          <p:cNvCxnSpPr>
            <a:cxnSpLocks noChangeShapeType="1"/>
            <a:stCxn id="46106" idx="6"/>
            <a:endCxn id="46110" idx="2"/>
          </p:cNvCxnSpPr>
          <p:nvPr/>
        </p:nvCxnSpPr>
        <p:spPr bwMode="auto">
          <a:xfrm>
            <a:off x="5867400" y="28956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4" name="AutoShape 44"/>
          <p:cNvCxnSpPr>
            <a:cxnSpLocks noChangeShapeType="1"/>
            <a:stCxn id="46106" idx="6"/>
            <a:endCxn id="46109" idx="2"/>
          </p:cNvCxnSpPr>
          <p:nvPr/>
        </p:nvCxnSpPr>
        <p:spPr bwMode="auto">
          <a:xfrm>
            <a:off x="5867400" y="28956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5" name="AutoShape 45"/>
          <p:cNvCxnSpPr>
            <a:cxnSpLocks noChangeShapeType="1"/>
            <a:stCxn id="46105" idx="6"/>
            <a:endCxn id="46110" idx="2"/>
          </p:cNvCxnSpPr>
          <p:nvPr/>
        </p:nvCxnSpPr>
        <p:spPr bwMode="auto">
          <a:xfrm>
            <a:off x="5867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6" name="AutoShape 46"/>
          <p:cNvCxnSpPr>
            <a:cxnSpLocks noChangeShapeType="1"/>
            <a:stCxn id="46106" idx="6"/>
            <a:endCxn id="46121" idx="2"/>
          </p:cNvCxnSpPr>
          <p:nvPr/>
        </p:nvCxnSpPr>
        <p:spPr bwMode="auto">
          <a:xfrm>
            <a:off x="5867400" y="28956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7" name="AutoShape 47"/>
          <p:cNvCxnSpPr>
            <a:cxnSpLocks noChangeShapeType="1"/>
            <a:stCxn id="46108" idx="6"/>
            <a:endCxn id="46113" idx="2"/>
          </p:cNvCxnSpPr>
          <p:nvPr/>
        </p:nvCxnSpPr>
        <p:spPr bwMode="auto">
          <a:xfrm>
            <a:off x="66294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8" name="AutoShape 48"/>
          <p:cNvCxnSpPr>
            <a:cxnSpLocks noChangeShapeType="1"/>
            <a:stCxn id="46110" idx="6"/>
            <a:endCxn id="46112" idx="2"/>
          </p:cNvCxnSpPr>
          <p:nvPr/>
        </p:nvCxnSpPr>
        <p:spPr bwMode="auto">
          <a:xfrm flipV="1">
            <a:off x="6629400" y="28956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9" name="AutoShape 49"/>
          <p:cNvCxnSpPr>
            <a:cxnSpLocks noChangeShapeType="1"/>
            <a:stCxn id="46110" idx="6"/>
            <a:endCxn id="46122" idx="2"/>
          </p:cNvCxnSpPr>
          <p:nvPr/>
        </p:nvCxnSpPr>
        <p:spPr bwMode="auto">
          <a:xfrm>
            <a:off x="6629400" y="32004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30" name="AutoShape 50"/>
          <p:cNvCxnSpPr>
            <a:cxnSpLocks noChangeShapeType="1"/>
            <a:stCxn id="46110" idx="6"/>
            <a:endCxn id="46113" idx="2"/>
          </p:cNvCxnSpPr>
          <p:nvPr/>
        </p:nvCxnSpPr>
        <p:spPr bwMode="auto">
          <a:xfrm>
            <a:off x="6629400" y="32004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31" name="Text Box 51"/>
          <p:cNvSpPr txBox="1">
            <a:spLocks noChangeArrowheads="1"/>
          </p:cNvSpPr>
          <p:nvPr/>
        </p:nvSpPr>
        <p:spPr bwMode="auto">
          <a:xfrm>
            <a:off x="51054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Beam Search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</a:t>
            </a:r>
            <a:r>
              <a:rPr lang="en-US" sz="1400" dirty="0" smtClean="0">
                <a:latin typeface="Calibri"/>
                <a:cs typeface="Calibri"/>
              </a:rPr>
              <a:t>created by Dan Klein and Pieter Abbeel </a:t>
            </a:r>
            <a:r>
              <a:rPr lang="en-US" sz="1400" dirty="0">
                <a:latin typeface="Calibri"/>
                <a:cs typeface="Calibri"/>
              </a:rPr>
              <a:t>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30533</TotalTime>
  <Words>1876</Words>
  <Application>Microsoft Macintosh PowerPoint</Application>
  <PresentationFormat>Custom</PresentationFormat>
  <Paragraphs>389</Paragraphs>
  <Slides>44</Slides>
  <Notes>3</Notes>
  <HiddenSlides>6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dan-berkeley-nlp-v1</vt:lpstr>
      <vt:lpstr>Announcements</vt:lpstr>
      <vt:lpstr>Announcements</vt:lpstr>
      <vt:lpstr>Happy New Year!</vt:lpstr>
      <vt:lpstr>BBC (this past weekend)</vt:lpstr>
      <vt:lpstr>CS 188: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  <vt:lpstr>Example: Fault Diagnosis</vt:lpstr>
      <vt:lpstr>Beam Search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2224</cp:revision>
  <cp:lastPrinted>2014-02-04T08:20:14Z</cp:lastPrinted>
  <dcterms:created xsi:type="dcterms:W3CDTF">2004-08-27T04:16:05Z</dcterms:created>
  <dcterms:modified xsi:type="dcterms:W3CDTF">2014-08-21T06:54:20Z</dcterms:modified>
</cp:coreProperties>
</file>